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07" r:id="rId18"/>
    <p:sldId id="306" r:id="rId19"/>
    <p:sldId id="357" r:id="rId20"/>
    <p:sldId id="329" r:id="rId21"/>
    <p:sldId id="330" r:id="rId22"/>
    <p:sldId id="331" r:id="rId23"/>
    <p:sldId id="328" r:id="rId24"/>
    <p:sldId id="317" r:id="rId25"/>
    <p:sldId id="376" r:id="rId26"/>
    <p:sldId id="332" r:id="rId27"/>
    <p:sldId id="337" r:id="rId28"/>
    <p:sldId id="333" r:id="rId29"/>
    <p:sldId id="334" r:id="rId30"/>
    <p:sldId id="335" r:id="rId31"/>
    <p:sldId id="336" r:id="rId32"/>
    <p:sldId id="302" r:id="rId33"/>
    <p:sldId id="303" r:id="rId34"/>
    <p:sldId id="313" r:id="rId35"/>
    <p:sldId id="314" r:id="rId36"/>
    <p:sldId id="315" r:id="rId37"/>
    <p:sldId id="316" r:id="rId38"/>
    <p:sldId id="367" r:id="rId39"/>
    <p:sldId id="320" r:id="rId40"/>
    <p:sldId id="297" r:id="rId41"/>
    <p:sldId id="294" r:id="rId42"/>
    <p:sldId id="295" r:id="rId43"/>
    <p:sldId id="296" r:id="rId44"/>
    <p:sldId id="358" r:id="rId45"/>
    <p:sldId id="359" r:id="rId46"/>
    <p:sldId id="340" r:id="rId47"/>
    <p:sldId id="378" r:id="rId48"/>
    <p:sldId id="262" r:id="rId49"/>
    <p:sldId id="322" r:id="rId50"/>
    <p:sldId id="323" r:id="rId51"/>
    <p:sldId id="324" r:id="rId52"/>
    <p:sldId id="270" r:id="rId53"/>
    <p:sldId id="273" r:id="rId54"/>
    <p:sldId id="360" r:id="rId55"/>
    <p:sldId id="272" r:id="rId56"/>
    <p:sldId id="309" r:id="rId57"/>
    <p:sldId id="265" r:id="rId58"/>
    <p:sldId id="361" r:id="rId59"/>
    <p:sldId id="274" r:id="rId60"/>
    <p:sldId id="276" r:id="rId61"/>
    <p:sldId id="342" r:id="rId62"/>
    <p:sldId id="362" r:id="rId63"/>
    <p:sldId id="383" r:id="rId64"/>
    <p:sldId id="381" r:id="rId65"/>
    <p:sldId id="382" r:id="rId66"/>
    <p:sldId id="379" r:id="rId67"/>
    <p:sldId id="263" r:id="rId68"/>
    <p:sldId id="345" r:id="rId69"/>
    <p:sldId id="277" r:id="rId70"/>
    <p:sldId id="327" r:id="rId71"/>
    <p:sldId id="380" r:id="rId72"/>
    <p:sldId id="348" r:id="rId73"/>
    <p:sldId id="264" r:id="rId74"/>
    <p:sldId id="377" r:id="rId75"/>
    <p:sldId id="326" r:id="rId76"/>
    <p:sldId id="341" r:id="rId77"/>
    <p:sldId id="281" r:id="rId78"/>
    <p:sldId id="344" r:id="rId79"/>
    <p:sldId id="282" r:id="rId80"/>
    <p:sldId id="278" r:id="rId81"/>
    <p:sldId id="283" r:id="rId82"/>
    <p:sldId id="279" r:id="rId83"/>
    <p:sldId id="292" r:id="rId84"/>
    <p:sldId id="293" r:id="rId85"/>
    <p:sldId id="301" r:id="rId86"/>
    <p:sldId id="308" r:id="rId87"/>
    <p:sldId id="284" r:id="rId88"/>
    <p:sldId id="286" r:id="rId89"/>
    <p:sldId id="287" r:id="rId90"/>
    <p:sldId id="288" r:id="rId91"/>
    <p:sldId id="289" r:id="rId92"/>
    <p:sldId id="343" r:id="rId93"/>
    <p:sldId id="290" r:id="rId94"/>
    <p:sldId id="312" r:id="rId95"/>
    <p:sldId id="349" r:id="rId96"/>
    <p:sldId id="350" r:id="rId97"/>
    <p:sldId id="351" r:id="rId98"/>
    <p:sldId id="268" r:id="rId99"/>
    <p:sldId id="325" r:id="rId100"/>
    <p:sldId id="269" r:id="rId10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9780" autoAdjust="0"/>
  </p:normalViewPr>
  <p:slideViewPr>
    <p:cSldViewPr snapToGrid="0">
      <p:cViewPr varScale="1">
        <p:scale>
          <a:sx n="62" d="100"/>
          <a:sy n="62" d="100"/>
        </p:scale>
        <p:origin x="8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broken down and reacts with Li to form this SEI layer.</a:t>
            </a:r>
          </a:p>
          <a:p>
            <a:r>
              <a:rPr lang="en-GB" dirty="0"/>
              <a:t>It is generally good because it stops other reactions, 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pieces of Li, it becomes electronically isolated and ‘’dead’’ as it can no longer contribute to the battery charge.</a:t>
            </a:r>
          </a:p>
          <a:p>
            <a:r>
              <a:rPr lang="en-GB" dirty="0"/>
              <a:t>This lowers the life 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 which then reforms, consuming more Li.</a:t>
            </a:r>
          </a:p>
          <a:p>
            <a:r>
              <a:rPr lang="en-GB" dirty="0"/>
              <a:t>In short, non-uniform deposition is a safety risk [short circuit], and lowers the performance of the battery [dead and volume change].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By understanding nucleation better, ways of inducing more uniform deposition can be found.</a:t>
            </a:r>
          </a:p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fields 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can release their electrons here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(measured by the current, the electrons),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nucleation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radius (assuming a spherical nucleus).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bulk.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Because for large </a:t>
            </a:r>
            <a:r>
              <a:rPr lang="en-GB" i="1" dirty="0"/>
              <a:t>r</a:t>
            </a:r>
            <a:r>
              <a:rPr lang="en-GB" i="0" dirty="0"/>
              <a:t> the bulk-term dominates.</a:t>
            </a:r>
            <a:endParaRPr lang="en-GB" dirty="0"/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saw the effect of this barrier in the deposition curve, with the sharp drop in the voltage.</a:t>
            </a:r>
          </a:p>
          <a:p>
            <a:r>
              <a:rPr lang="en-GB" dirty="0"/>
              <a:t>We need to put in energy for the Li to nucleate, and more for nucleation than growth, as is seen from the graph here [point].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means?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Say, would you like your smartphone, laptop, or smartwatch to be smaller or lighter? Of course you would!</a:t>
            </a:r>
          </a:p>
          <a:p>
            <a:r>
              <a:rPr lang="en-GB" dirty="0"/>
              <a:t>Well it’s easy, let’s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this thesis will </a:t>
            </a:r>
            <a:r>
              <a:rPr lang="en-GB" i="0" dirty="0"/>
              <a:t>specifically</a:t>
            </a:r>
            <a:r>
              <a:rPr lang="en-GB" dirty="0"/>
              <a:t>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first one, I’ve measured the voltage during deposition.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second one,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the coin cell, or C-cell.</a:t>
            </a:r>
          </a:p>
          <a:p>
            <a:r>
              <a:rPr lang="en-GB" dirty="0"/>
              <a:t>The important parts are the Li and Cu, the separator keeping them from touching, and the spring.</a:t>
            </a:r>
          </a:p>
          <a:p>
            <a:r>
              <a:rPr lang="en-GB" dirty="0"/>
              <a:t>Add electrolyte to the separator and push together the parts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closing the cell,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can make some cells and hook them up to a </a:t>
            </a:r>
            <a:r>
              <a:rPr lang="en-GB" dirty="0" err="1"/>
              <a:t>potentiostat</a:t>
            </a:r>
            <a:r>
              <a:rPr lang="en-GB" dirty="0"/>
              <a:t> – an instrument to control voltage or current.</a:t>
            </a:r>
          </a:p>
          <a:p>
            <a:r>
              <a:rPr lang="en-GB" dirty="0"/>
              <a:t>To get deposition, we must cycle the cells – run a deposition protocol on them.</a:t>
            </a:r>
          </a:p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  <a:p>
            <a:r>
              <a:rPr lang="en-GB" dirty="0"/>
              <a:t>//(( Attach cables from the electrodes, Li and Cu, to the instrument. ))//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OCV, open circuit voltage.</a:t>
            </a:r>
          </a:p>
          <a:p>
            <a:r>
              <a:rPr lang="en-GB" dirty="0"/>
              <a:t>If the cell has bad voltage, something went wrong during assembly.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earlier, with a sharp dip during the nucleation and then a flatter part during the growth.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For a low voltage hold, side reactions occur – one of them is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 the deposition curve [point] is influenced by 2 things:</a:t>
            </a:r>
          </a:p>
          <a:p>
            <a:r>
              <a:rPr lang="en-GB" dirty="0"/>
              <a:t>1) By varying the cutoff current during the SEI formation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2) By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how different </a:t>
            </a:r>
            <a:r>
              <a:rPr lang="en-GB" dirty="0" err="1"/>
              <a:t>I_SEIcutoff</a:t>
            </a:r>
            <a:r>
              <a:rPr lang="en-GB" dirty="0"/>
              <a:t> influences the deposition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 with different </a:t>
            </a:r>
            <a:r>
              <a:rPr lang="en-GB" dirty="0" err="1"/>
              <a:t>I_SEIcutoff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sigma, meaning more passivation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More passivation  less side reactions during deposition  to get the that current it is necessary to nucleate a lot in the beginning, which only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Instantaneous nucleation is opposed to progressive, where new nuclei continue to form after the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we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discharge: this means Li moves back and forth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effects of the deposition current on the deposition curve.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ratio of the </a:t>
            </a:r>
            <a:r>
              <a:rPr lang="en-GB" dirty="0" err="1"/>
              <a:t>I_SEIcutoff</a:t>
            </a:r>
            <a:r>
              <a:rPr lang="en-GB" dirty="0"/>
              <a:t> and </a:t>
            </a:r>
            <a:r>
              <a:rPr lang="en-GB" dirty="0" err="1"/>
              <a:t>I_deposition</a:t>
            </a:r>
            <a:r>
              <a:rPr lang="en-GB" dirty="0"/>
              <a:t>, the nucleation peak disappears for larger currents.</a:t>
            </a:r>
          </a:p>
          <a:p>
            <a:r>
              <a:rPr lang="en-GB" dirty="0"/>
              <a:t>We just saw that the deposition peak is dependent on </a:t>
            </a:r>
            <a:r>
              <a:rPr lang="en-GB" dirty="0" err="1"/>
              <a:t>I_SEIcutoff</a:t>
            </a:r>
            <a:r>
              <a:rPr lang="en-GB" dirty="0"/>
              <a:t>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(SEM)-images, overlain: I’ve matched the features on the images with each other to give a view of a larger area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zoom in 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pushes down at some points,</a:t>
            </a:r>
          </a:p>
          <a:p>
            <a:r>
              <a:rPr lang="en-GB" dirty="0"/>
              <a:t>which could explain the angular variation with more bush-like growth at some places than others.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To verify that even pressure makes more even deposition, a T-cell was cycled and measured in SEM.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seems more or less the same.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could image that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//figure smartphone, laptop, smartwatch?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20081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1D12F-6D48-B458-591F-1F478951EF0F}"/>
              </a:ext>
            </a:extLst>
          </p:cNvPr>
          <p:cNvSpPr txBox="1"/>
          <p:nvPr/>
        </p:nvSpPr>
        <p:spPr>
          <a:xfrm>
            <a:off x="10099496" y="1812196"/>
            <a:ext cx="3010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//Ev. </a:t>
            </a:r>
            <a:r>
              <a:rPr lang="en-GB" dirty="0" err="1"/>
              <a:t>Ändra</a:t>
            </a:r>
            <a:r>
              <a:rPr lang="en-GB" dirty="0"/>
              <a:t> text</a:t>
            </a:r>
          </a:p>
          <a:p>
            <a:r>
              <a:rPr lang="en-GB" dirty="0"/>
              <a:t>; se </a:t>
            </a:r>
            <a:r>
              <a:rPr lang="en-GB" dirty="0" err="1"/>
              <a:t>över</a:t>
            </a:r>
            <a:r>
              <a:rPr lang="en-GB" dirty="0"/>
              <a:t> om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förtydliga</a:t>
            </a:r>
            <a:endParaRPr lang="en-GB" dirty="0"/>
          </a:p>
          <a:p>
            <a:r>
              <a:rPr lang="en-GB" dirty="0" err="1"/>
              <a:t>Mellan</a:t>
            </a:r>
            <a:r>
              <a:rPr lang="en-GB" dirty="0"/>
              <a:t> side reactions / nucleation can drive the current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To drive a larger current, a larger overpotential is necessary.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5477</TotalTime>
  <Words>3677</Words>
  <Application>Microsoft Office PowerPoint</Application>
  <PresentationFormat>Widescreen</PresentationFormat>
  <Paragraphs>530</Paragraphs>
  <Slides>100</Slides>
  <Notes>95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263</cp:revision>
  <dcterms:created xsi:type="dcterms:W3CDTF">2024-05-21T11:19:41Z</dcterms:created>
  <dcterms:modified xsi:type="dcterms:W3CDTF">2024-05-25T19:37:44Z</dcterms:modified>
</cp:coreProperties>
</file>